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CBBD90-3490-4B27-902D-6F6623B6CC7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E55B58-FED5-4099-A1DA-FC33A6075C3A}">
      <dgm:prSet phldrT="[Text]"/>
      <dgm:spPr/>
      <dgm:t>
        <a:bodyPr/>
        <a:lstStyle/>
        <a:p>
          <a:r>
            <a:rPr lang="en-US" dirty="0"/>
            <a:t>MONITOR</a:t>
          </a:r>
        </a:p>
      </dgm:t>
    </dgm:pt>
    <dgm:pt modelId="{2D145B65-6A54-4F1B-959F-E6C06652DC3F}" type="parTrans" cxnId="{F200807C-FEBF-441B-BACD-B8DC500C11A3}">
      <dgm:prSet/>
      <dgm:spPr/>
      <dgm:t>
        <a:bodyPr/>
        <a:lstStyle/>
        <a:p>
          <a:endParaRPr lang="en-US" dirty="0"/>
        </a:p>
      </dgm:t>
    </dgm:pt>
    <dgm:pt modelId="{99E740DE-DD66-4767-BF9B-CDF6614312BD}" type="sibTrans" cxnId="{F200807C-FEBF-441B-BACD-B8DC500C11A3}">
      <dgm:prSet/>
      <dgm:spPr/>
      <dgm:t>
        <a:bodyPr/>
        <a:lstStyle/>
        <a:p>
          <a:endParaRPr lang="en-US" dirty="0"/>
        </a:p>
      </dgm:t>
    </dgm:pt>
    <dgm:pt modelId="{E1AB230B-16BC-432D-8071-E097D45761B4}">
      <dgm:prSet phldrT="[Text]"/>
      <dgm:spPr/>
      <dgm:t>
        <a:bodyPr/>
        <a:lstStyle/>
        <a:p>
          <a:r>
            <a:rPr lang="en-US" dirty="0"/>
            <a:t>MEASURE</a:t>
          </a:r>
        </a:p>
      </dgm:t>
    </dgm:pt>
    <dgm:pt modelId="{70D38D26-89B8-44C8-BFA4-7813F7230ABB}" type="parTrans" cxnId="{1B9EE986-8DC1-4776-990E-10023C3E77EA}">
      <dgm:prSet/>
      <dgm:spPr/>
      <dgm:t>
        <a:bodyPr/>
        <a:lstStyle/>
        <a:p>
          <a:endParaRPr lang="en-US" dirty="0"/>
        </a:p>
      </dgm:t>
    </dgm:pt>
    <dgm:pt modelId="{D34A9260-A8C7-4B9B-9DC8-AA705F5C0F0D}" type="sibTrans" cxnId="{1B9EE986-8DC1-4776-990E-10023C3E77EA}">
      <dgm:prSet/>
      <dgm:spPr/>
      <dgm:t>
        <a:bodyPr/>
        <a:lstStyle/>
        <a:p>
          <a:endParaRPr lang="en-US" dirty="0"/>
        </a:p>
      </dgm:t>
    </dgm:pt>
    <dgm:pt modelId="{CAE998FF-4CDC-4F40-9259-E0C9D9FE6330}">
      <dgm:prSet phldrT="[Text]"/>
      <dgm:spPr/>
      <dgm:t>
        <a:bodyPr/>
        <a:lstStyle/>
        <a:p>
          <a:r>
            <a:rPr lang="en-US" dirty="0"/>
            <a:t>INPUT</a:t>
          </a:r>
        </a:p>
      </dgm:t>
    </dgm:pt>
    <dgm:pt modelId="{D1B39081-4C0A-4743-B6E2-42B6A2F06CE1}" type="parTrans" cxnId="{C26D685F-F22E-44AF-A4C7-D87134D19727}">
      <dgm:prSet/>
      <dgm:spPr/>
      <dgm:t>
        <a:bodyPr/>
        <a:lstStyle/>
        <a:p>
          <a:endParaRPr lang="en-US" dirty="0"/>
        </a:p>
      </dgm:t>
    </dgm:pt>
    <dgm:pt modelId="{6656EE7F-658E-487F-992A-598461B53FD9}" type="sibTrans" cxnId="{C26D685F-F22E-44AF-A4C7-D87134D19727}">
      <dgm:prSet/>
      <dgm:spPr/>
      <dgm:t>
        <a:bodyPr/>
        <a:lstStyle/>
        <a:p>
          <a:endParaRPr lang="en-US" dirty="0"/>
        </a:p>
      </dgm:t>
    </dgm:pt>
    <dgm:pt modelId="{1E5BCF66-3B4C-48C1-8606-DF7DBAECC6FE}">
      <dgm:prSet phldrT="[Text]"/>
      <dgm:spPr/>
      <dgm:t>
        <a:bodyPr/>
        <a:lstStyle/>
        <a:p>
          <a:r>
            <a:rPr lang="en-US" dirty="0"/>
            <a:t>CORRECT</a:t>
          </a:r>
        </a:p>
      </dgm:t>
    </dgm:pt>
    <dgm:pt modelId="{D2C1E5B0-1496-4A77-96CF-231A590C53C7}" type="parTrans" cxnId="{49F57350-EBBC-42B8-8ADA-181188DC7C0E}">
      <dgm:prSet/>
      <dgm:spPr/>
      <dgm:t>
        <a:bodyPr/>
        <a:lstStyle/>
        <a:p>
          <a:endParaRPr lang="en-US" dirty="0"/>
        </a:p>
      </dgm:t>
    </dgm:pt>
    <dgm:pt modelId="{6435C3C3-9082-43C3-AA7F-BE16DD008D09}" type="sibTrans" cxnId="{49F57350-EBBC-42B8-8ADA-181188DC7C0E}">
      <dgm:prSet/>
      <dgm:spPr/>
      <dgm:t>
        <a:bodyPr/>
        <a:lstStyle/>
        <a:p>
          <a:endParaRPr lang="en-US" dirty="0"/>
        </a:p>
      </dgm:t>
    </dgm:pt>
    <dgm:pt modelId="{1DA50EA7-B78C-4A22-8F7A-DEF2F82E2CD0}">
      <dgm:prSet phldrT="[Text]"/>
      <dgm:spPr/>
      <dgm:t>
        <a:bodyPr/>
        <a:lstStyle/>
        <a:p>
          <a:r>
            <a:rPr lang="en-US" dirty="0"/>
            <a:t>SIGNOFF</a:t>
          </a:r>
        </a:p>
      </dgm:t>
    </dgm:pt>
    <dgm:pt modelId="{51BD60D5-545A-4BD2-BEC8-69EE4BC87695}" type="parTrans" cxnId="{4C2A77CD-E978-4F06-9BD5-7CE5F51DCDEC}">
      <dgm:prSet/>
      <dgm:spPr/>
      <dgm:t>
        <a:bodyPr/>
        <a:lstStyle/>
        <a:p>
          <a:endParaRPr lang="en-US" dirty="0"/>
        </a:p>
      </dgm:t>
    </dgm:pt>
    <dgm:pt modelId="{F4485D01-F560-46DB-B1EB-462DB724A79B}" type="sibTrans" cxnId="{4C2A77CD-E978-4F06-9BD5-7CE5F51DCDEC}">
      <dgm:prSet/>
      <dgm:spPr/>
      <dgm:t>
        <a:bodyPr/>
        <a:lstStyle/>
        <a:p>
          <a:endParaRPr lang="en-US" dirty="0"/>
        </a:p>
      </dgm:t>
    </dgm:pt>
    <dgm:pt modelId="{A51869B3-FB74-48D3-BD30-164EC811FC49}" type="pres">
      <dgm:prSet presAssocID="{B0CBBD90-3490-4B27-902D-6F6623B6CC76}" presName="cycle" presStyleCnt="0">
        <dgm:presLayoutVars>
          <dgm:dir/>
          <dgm:resizeHandles val="exact"/>
        </dgm:presLayoutVars>
      </dgm:prSet>
      <dgm:spPr/>
    </dgm:pt>
    <dgm:pt modelId="{F8B0A333-824A-4AC2-9417-31EE9A469367}" type="pres">
      <dgm:prSet presAssocID="{25E55B58-FED5-4099-A1DA-FC33A6075C3A}" presName="node" presStyleLbl="node1" presStyleIdx="0" presStyleCnt="5">
        <dgm:presLayoutVars>
          <dgm:bulletEnabled val="1"/>
        </dgm:presLayoutVars>
      </dgm:prSet>
      <dgm:spPr/>
    </dgm:pt>
    <dgm:pt modelId="{C6A418DD-3181-4CAC-955C-D6BB2B2130F0}" type="pres">
      <dgm:prSet presAssocID="{25E55B58-FED5-4099-A1DA-FC33A6075C3A}" presName="spNode" presStyleCnt="0"/>
      <dgm:spPr/>
    </dgm:pt>
    <dgm:pt modelId="{CB1A7C51-C27F-4AD9-A2B8-E639BB5F93F4}" type="pres">
      <dgm:prSet presAssocID="{99E740DE-DD66-4767-BF9B-CDF6614312BD}" presName="sibTrans" presStyleLbl="sibTrans1D1" presStyleIdx="0" presStyleCnt="5"/>
      <dgm:spPr/>
    </dgm:pt>
    <dgm:pt modelId="{7AE69145-F631-4FD3-8233-B1795E18C5CC}" type="pres">
      <dgm:prSet presAssocID="{E1AB230B-16BC-432D-8071-E097D45761B4}" presName="node" presStyleLbl="node1" presStyleIdx="1" presStyleCnt="5">
        <dgm:presLayoutVars>
          <dgm:bulletEnabled val="1"/>
        </dgm:presLayoutVars>
      </dgm:prSet>
      <dgm:spPr/>
    </dgm:pt>
    <dgm:pt modelId="{5F526303-D990-4EAA-B80A-5F3CF534784F}" type="pres">
      <dgm:prSet presAssocID="{E1AB230B-16BC-432D-8071-E097D45761B4}" presName="spNode" presStyleCnt="0"/>
      <dgm:spPr/>
    </dgm:pt>
    <dgm:pt modelId="{A234B9DC-7B94-4065-8F66-CA5A08DF0FC3}" type="pres">
      <dgm:prSet presAssocID="{D34A9260-A8C7-4B9B-9DC8-AA705F5C0F0D}" presName="sibTrans" presStyleLbl="sibTrans1D1" presStyleIdx="1" presStyleCnt="5"/>
      <dgm:spPr/>
    </dgm:pt>
    <dgm:pt modelId="{339064F4-9E27-41C3-B542-7E362A875B7F}" type="pres">
      <dgm:prSet presAssocID="{CAE998FF-4CDC-4F40-9259-E0C9D9FE6330}" presName="node" presStyleLbl="node1" presStyleIdx="2" presStyleCnt="5">
        <dgm:presLayoutVars>
          <dgm:bulletEnabled val="1"/>
        </dgm:presLayoutVars>
      </dgm:prSet>
      <dgm:spPr/>
    </dgm:pt>
    <dgm:pt modelId="{D0D42CE2-AB0E-4D8C-96E7-AC1451254E1F}" type="pres">
      <dgm:prSet presAssocID="{CAE998FF-4CDC-4F40-9259-E0C9D9FE6330}" presName="spNode" presStyleCnt="0"/>
      <dgm:spPr/>
    </dgm:pt>
    <dgm:pt modelId="{A8EBCF53-0D49-440A-BEB1-BB09724DBD0A}" type="pres">
      <dgm:prSet presAssocID="{6656EE7F-658E-487F-992A-598461B53FD9}" presName="sibTrans" presStyleLbl="sibTrans1D1" presStyleIdx="2" presStyleCnt="5"/>
      <dgm:spPr/>
    </dgm:pt>
    <dgm:pt modelId="{DDE84576-FA98-48B1-9CC5-646091AB82DD}" type="pres">
      <dgm:prSet presAssocID="{1E5BCF66-3B4C-48C1-8606-DF7DBAECC6FE}" presName="node" presStyleLbl="node1" presStyleIdx="3" presStyleCnt="5">
        <dgm:presLayoutVars>
          <dgm:bulletEnabled val="1"/>
        </dgm:presLayoutVars>
      </dgm:prSet>
      <dgm:spPr/>
    </dgm:pt>
    <dgm:pt modelId="{80FD989A-387E-422B-9216-7ACD184E1814}" type="pres">
      <dgm:prSet presAssocID="{1E5BCF66-3B4C-48C1-8606-DF7DBAECC6FE}" presName="spNode" presStyleCnt="0"/>
      <dgm:spPr/>
    </dgm:pt>
    <dgm:pt modelId="{3114E147-5D64-4EB3-8B1B-DDB28978C002}" type="pres">
      <dgm:prSet presAssocID="{6435C3C3-9082-43C3-AA7F-BE16DD008D09}" presName="sibTrans" presStyleLbl="sibTrans1D1" presStyleIdx="3" presStyleCnt="5"/>
      <dgm:spPr/>
    </dgm:pt>
    <dgm:pt modelId="{31338F90-1D94-4966-A52B-82BF236FAAB1}" type="pres">
      <dgm:prSet presAssocID="{1DA50EA7-B78C-4A22-8F7A-DEF2F82E2CD0}" presName="node" presStyleLbl="node1" presStyleIdx="4" presStyleCnt="5">
        <dgm:presLayoutVars>
          <dgm:bulletEnabled val="1"/>
        </dgm:presLayoutVars>
      </dgm:prSet>
      <dgm:spPr/>
    </dgm:pt>
    <dgm:pt modelId="{0D14E701-F6E2-4F10-8218-3DA1A85DA0C4}" type="pres">
      <dgm:prSet presAssocID="{1DA50EA7-B78C-4A22-8F7A-DEF2F82E2CD0}" presName="spNode" presStyleCnt="0"/>
      <dgm:spPr/>
    </dgm:pt>
    <dgm:pt modelId="{A278F187-3FD9-4E79-8AB6-C88C2ADF71C4}" type="pres">
      <dgm:prSet presAssocID="{F4485D01-F560-46DB-B1EB-462DB724A79B}" presName="sibTrans" presStyleLbl="sibTrans1D1" presStyleIdx="4" presStyleCnt="5"/>
      <dgm:spPr/>
    </dgm:pt>
  </dgm:ptLst>
  <dgm:cxnLst>
    <dgm:cxn modelId="{AF93FA1F-9302-4A23-8349-AE8EB571CAF6}" type="presOf" srcId="{1E5BCF66-3B4C-48C1-8606-DF7DBAECC6FE}" destId="{DDE84576-FA98-48B1-9CC5-646091AB82DD}" srcOrd="0" destOrd="0" presId="urn:microsoft.com/office/officeart/2005/8/layout/cycle5"/>
    <dgm:cxn modelId="{EABD5E3A-BA12-4728-87A3-E8088BC104EE}" type="presOf" srcId="{E1AB230B-16BC-432D-8071-E097D45761B4}" destId="{7AE69145-F631-4FD3-8233-B1795E18C5CC}" srcOrd="0" destOrd="0" presId="urn:microsoft.com/office/officeart/2005/8/layout/cycle5"/>
    <dgm:cxn modelId="{C006933A-78EE-4834-AAF3-B737001022EE}" type="presOf" srcId="{6435C3C3-9082-43C3-AA7F-BE16DD008D09}" destId="{3114E147-5D64-4EB3-8B1B-DDB28978C002}" srcOrd="0" destOrd="0" presId="urn:microsoft.com/office/officeart/2005/8/layout/cycle5"/>
    <dgm:cxn modelId="{C26D685F-F22E-44AF-A4C7-D87134D19727}" srcId="{B0CBBD90-3490-4B27-902D-6F6623B6CC76}" destId="{CAE998FF-4CDC-4F40-9259-E0C9D9FE6330}" srcOrd="2" destOrd="0" parTransId="{D1B39081-4C0A-4743-B6E2-42B6A2F06CE1}" sibTransId="{6656EE7F-658E-487F-992A-598461B53FD9}"/>
    <dgm:cxn modelId="{877B3E66-5024-40C3-B244-D215D18782CA}" type="presOf" srcId="{1DA50EA7-B78C-4A22-8F7A-DEF2F82E2CD0}" destId="{31338F90-1D94-4966-A52B-82BF236FAAB1}" srcOrd="0" destOrd="0" presId="urn:microsoft.com/office/officeart/2005/8/layout/cycle5"/>
    <dgm:cxn modelId="{49F57350-EBBC-42B8-8ADA-181188DC7C0E}" srcId="{B0CBBD90-3490-4B27-902D-6F6623B6CC76}" destId="{1E5BCF66-3B4C-48C1-8606-DF7DBAECC6FE}" srcOrd="3" destOrd="0" parTransId="{D2C1E5B0-1496-4A77-96CF-231A590C53C7}" sibTransId="{6435C3C3-9082-43C3-AA7F-BE16DD008D09}"/>
    <dgm:cxn modelId="{4C30F278-0171-4A37-A571-FF19A6A49520}" type="presOf" srcId="{F4485D01-F560-46DB-B1EB-462DB724A79B}" destId="{A278F187-3FD9-4E79-8AB6-C88C2ADF71C4}" srcOrd="0" destOrd="0" presId="urn:microsoft.com/office/officeart/2005/8/layout/cycle5"/>
    <dgm:cxn modelId="{F200807C-FEBF-441B-BACD-B8DC500C11A3}" srcId="{B0CBBD90-3490-4B27-902D-6F6623B6CC76}" destId="{25E55B58-FED5-4099-A1DA-FC33A6075C3A}" srcOrd="0" destOrd="0" parTransId="{2D145B65-6A54-4F1B-959F-E6C06652DC3F}" sibTransId="{99E740DE-DD66-4767-BF9B-CDF6614312BD}"/>
    <dgm:cxn modelId="{83543686-BCFA-419C-9878-B9114360548C}" type="presOf" srcId="{25E55B58-FED5-4099-A1DA-FC33A6075C3A}" destId="{F8B0A333-824A-4AC2-9417-31EE9A469367}" srcOrd="0" destOrd="0" presId="urn:microsoft.com/office/officeart/2005/8/layout/cycle5"/>
    <dgm:cxn modelId="{1B9EE986-8DC1-4776-990E-10023C3E77EA}" srcId="{B0CBBD90-3490-4B27-902D-6F6623B6CC76}" destId="{E1AB230B-16BC-432D-8071-E097D45761B4}" srcOrd="1" destOrd="0" parTransId="{70D38D26-89B8-44C8-BFA4-7813F7230ABB}" sibTransId="{D34A9260-A8C7-4B9B-9DC8-AA705F5C0F0D}"/>
    <dgm:cxn modelId="{E2C6079F-995A-4A2A-A0FA-339A9C3B4C76}" type="presOf" srcId="{B0CBBD90-3490-4B27-902D-6F6623B6CC76}" destId="{A51869B3-FB74-48D3-BD30-164EC811FC49}" srcOrd="0" destOrd="0" presId="urn:microsoft.com/office/officeart/2005/8/layout/cycle5"/>
    <dgm:cxn modelId="{4C2A77CD-E978-4F06-9BD5-7CE5F51DCDEC}" srcId="{B0CBBD90-3490-4B27-902D-6F6623B6CC76}" destId="{1DA50EA7-B78C-4A22-8F7A-DEF2F82E2CD0}" srcOrd="4" destOrd="0" parTransId="{51BD60D5-545A-4BD2-BEC8-69EE4BC87695}" sibTransId="{F4485D01-F560-46DB-B1EB-462DB724A79B}"/>
    <dgm:cxn modelId="{DEB82FE2-516D-44C9-801C-CA6A4FEED801}" type="presOf" srcId="{6656EE7F-658E-487F-992A-598461B53FD9}" destId="{A8EBCF53-0D49-440A-BEB1-BB09724DBD0A}" srcOrd="0" destOrd="0" presId="urn:microsoft.com/office/officeart/2005/8/layout/cycle5"/>
    <dgm:cxn modelId="{6199DDE8-7E61-4CBF-BDE8-6FCDBE44D56C}" type="presOf" srcId="{CAE998FF-4CDC-4F40-9259-E0C9D9FE6330}" destId="{339064F4-9E27-41C3-B542-7E362A875B7F}" srcOrd="0" destOrd="0" presId="urn:microsoft.com/office/officeart/2005/8/layout/cycle5"/>
    <dgm:cxn modelId="{F5B4E8F8-7C3F-4DDA-9A0A-809FD1F02F7E}" type="presOf" srcId="{99E740DE-DD66-4767-BF9B-CDF6614312BD}" destId="{CB1A7C51-C27F-4AD9-A2B8-E639BB5F93F4}" srcOrd="0" destOrd="0" presId="urn:microsoft.com/office/officeart/2005/8/layout/cycle5"/>
    <dgm:cxn modelId="{32C1E0FE-9909-4808-9F3D-636F0218C20B}" type="presOf" srcId="{D34A9260-A8C7-4B9B-9DC8-AA705F5C0F0D}" destId="{A234B9DC-7B94-4065-8F66-CA5A08DF0FC3}" srcOrd="0" destOrd="0" presId="urn:microsoft.com/office/officeart/2005/8/layout/cycle5"/>
    <dgm:cxn modelId="{013D4906-E6C3-4AE4-B3F2-60EB99FE9BD3}" type="presParOf" srcId="{A51869B3-FB74-48D3-BD30-164EC811FC49}" destId="{F8B0A333-824A-4AC2-9417-31EE9A469367}" srcOrd="0" destOrd="0" presId="urn:microsoft.com/office/officeart/2005/8/layout/cycle5"/>
    <dgm:cxn modelId="{ED5FEA17-0111-4BF7-B5DB-CB5E31C866E0}" type="presParOf" srcId="{A51869B3-FB74-48D3-BD30-164EC811FC49}" destId="{C6A418DD-3181-4CAC-955C-D6BB2B2130F0}" srcOrd="1" destOrd="0" presId="urn:microsoft.com/office/officeart/2005/8/layout/cycle5"/>
    <dgm:cxn modelId="{85D9BEBC-ACBF-4FD1-A2D8-D4396757D45E}" type="presParOf" srcId="{A51869B3-FB74-48D3-BD30-164EC811FC49}" destId="{CB1A7C51-C27F-4AD9-A2B8-E639BB5F93F4}" srcOrd="2" destOrd="0" presId="urn:microsoft.com/office/officeart/2005/8/layout/cycle5"/>
    <dgm:cxn modelId="{2A89CA26-09C7-4395-A353-966AD8A36551}" type="presParOf" srcId="{A51869B3-FB74-48D3-BD30-164EC811FC49}" destId="{7AE69145-F631-4FD3-8233-B1795E18C5CC}" srcOrd="3" destOrd="0" presId="urn:microsoft.com/office/officeart/2005/8/layout/cycle5"/>
    <dgm:cxn modelId="{A1B0E5E0-5DEF-48C2-AAE8-8DBDB8DBD77E}" type="presParOf" srcId="{A51869B3-FB74-48D3-BD30-164EC811FC49}" destId="{5F526303-D990-4EAA-B80A-5F3CF534784F}" srcOrd="4" destOrd="0" presId="urn:microsoft.com/office/officeart/2005/8/layout/cycle5"/>
    <dgm:cxn modelId="{B1D0D1A6-FC26-47C9-A143-915B54D78294}" type="presParOf" srcId="{A51869B3-FB74-48D3-BD30-164EC811FC49}" destId="{A234B9DC-7B94-4065-8F66-CA5A08DF0FC3}" srcOrd="5" destOrd="0" presId="urn:microsoft.com/office/officeart/2005/8/layout/cycle5"/>
    <dgm:cxn modelId="{D29EDF19-D035-4852-AE0C-91C50DB68F0F}" type="presParOf" srcId="{A51869B3-FB74-48D3-BD30-164EC811FC49}" destId="{339064F4-9E27-41C3-B542-7E362A875B7F}" srcOrd="6" destOrd="0" presId="urn:microsoft.com/office/officeart/2005/8/layout/cycle5"/>
    <dgm:cxn modelId="{E03A927E-5F8D-4F3E-8278-E91A248B5CB9}" type="presParOf" srcId="{A51869B3-FB74-48D3-BD30-164EC811FC49}" destId="{D0D42CE2-AB0E-4D8C-96E7-AC1451254E1F}" srcOrd="7" destOrd="0" presId="urn:microsoft.com/office/officeart/2005/8/layout/cycle5"/>
    <dgm:cxn modelId="{36FF4EAC-1582-4467-A4A0-CD393B1B27BB}" type="presParOf" srcId="{A51869B3-FB74-48D3-BD30-164EC811FC49}" destId="{A8EBCF53-0D49-440A-BEB1-BB09724DBD0A}" srcOrd="8" destOrd="0" presId="urn:microsoft.com/office/officeart/2005/8/layout/cycle5"/>
    <dgm:cxn modelId="{7BCD8275-38D7-4F00-85DE-A0FFB7563B96}" type="presParOf" srcId="{A51869B3-FB74-48D3-BD30-164EC811FC49}" destId="{DDE84576-FA98-48B1-9CC5-646091AB82DD}" srcOrd="9" destOrd="0" presId="urn:microsoft.com/office/officeart/2005/8/layout/cycle5"/>
    <dgm:cxn modelId="{BCD6F3CF-A42E-48CD-847F-DCEEBAF1ED51}" type="presParOf" srcId="{A51869B3-FB74-48D3-BD30-164EC811FC49}" destId="{80FD989A-387E-422B-9216-7ACD184E1814}" srcOrd="10" destOrd="0" presId="urn:microsoft.com/office/officeart/2005/8/layout/cycle5"/>
    <dgm:cxn modelId="{F9C9ACE2-BB06-446A-8E2C-B3BF1B0BEEC3}" type="presParOf" srcId="{A51869B3-FB74-48D3-BD30-164EC811FC49}" destId="{3114E147-5D64-4EB3-8B1B-DDB28978C002}" srcOrd="11" destOrd="0" presId="urn:microsoft.com/office/officeart/2005/8/layout/cycle5"/>
    <dgm:cxn modelId="{1B0D2EB1-D7C2-440D-AEE3-22CAEAFE862C}" type="presParOf" srcId="{A51869B3-FB74-48D3-BD30-164EC811FC49}" destId="{31338F90-1D94-4966-A52B-82BF236FAAB1}" srcOrd="12" destOrd="0" presId="urn:microsoft.com/office/officeart/2005/8/layout/cycle5"/>
    <dgm:cxn modelId="{C7C275EE-EC2E-41D9-A200-EB17AE5331EA}" type="presParOf" srcId="{A51869B3-FB74-48D3-BD30-164EC811FC49}" destId="{0D14E701-F6E2-4F10-8218-3DA1A85DA0C4}" srcOrd="13" destOrd="0" presId="urn:microsoft.com/office/officeart/2005/8/layout/cycle5"/>
    <dgm:cxn modelId="{A3ADF0FA-EFA8-4128-9083-94F08349683B}" type="presParOf" srcId="{A51869B3-FB74-48D3-BD30-164EC811FC49}" destId="{A278F187-3FD9-4E79-8AB6-C88C2ADF71C4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B0A333-824A-4AC2-9417-31EE9A469367}">
      <dsp:nvSpPr>
        <dsp:cNvPr id="0" name=""/>
        <dsp:cNvSpPr/>
      </dsp:nvSpPr>
      <dsp:spPr>
        <a:xfrm>
          <a:off x="1293233" y="3475"/>
          <a:ext cx="1046649" cy="6803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MONITOR</a:t>
          </a:r>
        </a:p>
      </dsp:txBody>
      <dsp:txXfrm>
        <a:off x="1326444" y="36686"/>
        <a:ext cx="980227" cy="613900"/>
      </dsp:txXfrm>
    </dsp:sp>
    <dsp:sp modelId="{CB1A7C51-C27F-4AD9-A2B8-E639BB5F93F4}">
      <dsp:nvSpPr>
        <dsp:cNvPr id="0" name=""/>
        <dsp:cNvSpPr/>
      </dsp:nvSpPr>
      <dsp:spPr>
        <a:xfrm>
          <a:off x="457674" y="343636"/>
          <a:ext cx="2717766" cy="2717766"/>
        </a:xfrm>
        <a:custGeom>
          <a:avLst/>
          <a:gdLst/>
          <a:ahLst/>
          <a:cxnLst/>
          <a:rect l="0" t="0" r="0" b="0"/>
          <a:pathLst>
            <a:path>
              <a:moveTo>
                <a:pt x="2022343" y="172972"/>
              </a:moveTo>
              <a:arcTo wR="1358883" hR="1358883" stAng="17953496" swAng="121144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E69145-F631-4FD3-8233-B1795E18C5CC}">
      <dsp:nvSpPr>
        <dsp:cNvPr id="0" name=""/>
        <dsp:cNvSpPr/>
      </dsp:nvSpPr>
      <dsp:spPr>
        <a:xfrm>
          <a:off x="2585607" y="942440"/>
          <a:ext cx="1046649" cy="6803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MEASURE</a:t>
          </a:r>
        </a:p>
      </dsp:txBody>
      <dsp:txXfrm>
        <a:off x="2618818" y="975651"/>
        <a:ext cx="980227" cy="613900"/>
      </dsp:txXfrm>
    </dsp:sp>
    <dsp:sp modelId="{A234B9DC-7B94-4065-8F66-CA5A08DF0FC3}">
      <dsp:nvSpPr>
        <dsp:cNvPr id="0" name=""/>
        <dsp:cNvSpPr/>
      </dsp:nvSpPr>
      <dsp:spPr>
        <a:xfrm>
          <a:off x="457674" y="343636"/>
          <a:ext cx="2717766" cy="2717766"/>
        </a:xfrm>
        <a:custGeom>
          <a:avLst/>
          <a:gdLst/>
          <a:ahLst/>
          <a:cxnLst/>
          <a:rect l="0" t="0" r="0" b="0"/>
          <a:pathLst>
            <a:path>
              <a:moveTo>
                <a:pt x="2714505" y="1452961"/>
              </a:moveTo>
              <a:arcTo wR="1358883" hR="1358883" stAng="21838194" swAng="135965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9064F4-9E27-41C3-B542-7E362A875B7F}">
      <dsp:nvSpPr>
        <dsp:cNvPr id="0" name=""/>
        <dsp:cNvSpPr/>
      </dsp:nvSpPr>
      <dsp:spPr>
        <a:xfrm>
          <a:off x="2091964" y="2461718"/>
          <a:ext cx="1046649" cy="6803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INPUT</a:t>
          </a:r>
        </a:p>
      </dsp:txBody>
      <dsp:txXfrm>
        <a:off x="2125175" y="2494929"/>
        <a:ext cx="980227" cy="613900"/>
      </dsp:txXfrm>
    </dsp:sp>
    <dsp:sp modelId="{A8EBCF53-0D49-440A-BEB1-BB09724DBD0A}">
      <dsp:nvSpPr>
        <dsp:cNvPr id="0" name=""/>
        <dsp:cNvSpPr/>
      </dsp:nvSpPr>
      <dsp:spPr>
        <a:xfrm>
          <a:off x="457674" y="343636"/>
          <a:ext cx="2717766" cy="2717766"/>
        </a:xfrm>
        <a:custGeom>
          <a:avLst/>
          <a:gdLst/>
          <a:ahLst/>
          <a:cxnLst/>
          <a:rect l="0" t="0" r="0" b="0"/>
          <a:pathLst>
            <a:path>
              <a:moveTo>
                <a:pt x="1525626" y="2707497"/>
              </a:moveTo>
              <a:arcTo wR="1358883" hR="1358883" stAng="4977100" swAng="84580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E84576-FA98-48B1-9CC5-646091AB82DD}">
      <dsp:nvSpPr>
        <dsp:cNvPr id="0" name=""/>
        <dsp:cNvSpPr/>
      </dsp:nvSpPr>
      <dsp:spPr>
        <a:xfrm>
          <a:off x="494501" y="2461718"/>
          <a:ext cx="1046649" cy="6803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CORRECT</a:t>
          </a:r>
        </a:p>
      </dsp:txBody>
      <dsp:txXfrm>
        <a:off x="527712" y="2494929"/>
        <a:ext cx="980227" cy="613900"/>
      </dsp:txXfrm>
    </dsp:sp>
    <dsp:sp modelId="{3114E147-5D64-4EB3-8B1B-DDB28978C002}">
      <dsp:nvSpPr>
        <dsp:cNvPr id="0" name=""/>
        <dsp:cNvSpPr/>
      </dsp:nvSpPr>
      <dsp:spPr>
        <a:xfrm>
          <a:off x="457674" y="343636"/>
          <a:ext cx="2717766" cy="2717766"/>
        </a:xfrm>
        <a:custGeom>
          <a:avLst/>
          <a:gdLst/>
          <a:ahLst/>
          <a:cxnLst/>
          <a:rect l="0" t="0" r="0" b="0"/>
          <a:pathLst>
            <a:path>
              <a:moveTo>
                <a:pt x="144158" y="1967987"/>
              </a:moveTo>
              <a:arcTo wR="1358883" hR="1358883" stAng="9202154" swAng="135965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338F90-1D94-4966-A52B-82BF236FAAB1}">
      <dsp:nvSpPr>
        <dsp:cNvPr id="0" name=""/>
        <dsp:cNvSpPr/>
      </dsp:nvSpPr>
      <dsp:spPr>
        <a:xfrm>
          <a:off x="858" y="942440"/>
          <a:ext cx="1046649" cy="6803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SIGNOFF</a:t>
          </a:r>
        </a:p>
      </dsp:txBody>
      <dsp:txXfrm>
        <a:off x="34069" y="975651"/>
        <a:ext cx="980227" cy="613900"/>
      </dsp:txXfrm>
    </dsp:sp>
    <dsp:sp modelId="{A278F187-3FD9-4E79-8AB6-C88C2ADF71C4}">
      <dsp:nvSpPr>
        <dsp:cNvPr id="0" name=""/>
        <dsp:cNvSpPr/>
      </dsp:nvSpPr>
      <dsp:spPr>
        <a:xfrm>
          <a:off x="457674" y="343636"/>
          <a:ext cx="2717766" cy="2717766"/>
        </a:xfrm>
        <a:custGeom>
          <a:avLst/>
          <a:gdLst/>
          <a:ahLst/>
          <a:cxnLst/>
          <a:rect l="0" t="0" r="0" b="0"/>
          <a:pathLst>
            <a:path>
              <a:moveTo>
                <a:pt x="326880" y="474838"/>
              </a:moveTo>
              <a:arcTo wR="1358883" hR="1358883" stAng="13235062" swAng="121144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839651-B3A1-AD1A-3652-505ABDB179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F5A63DD-CE16-DD65-842F-738FD8660B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4A1D1B5-00DC-8EF7-D830-E839B4B4D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D79-17B2-4F4F-843E-B09C7147DE7A}" type="datetimeFigureOut">
              <a:rPr lang="el-GR" smtClean="0"/>
              <a:t>3/2/2023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9ECB8D7-82ED-3DC2-CFB3-42410169A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8CBA11E-D896-00E2-6DF5-5D7766A3D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D751-9EBC-4DB2-86B5-6C2D78AEF5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297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29EDBF-57C4-1F8B-DDA6-F116A5BD1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1E1E83D-D55C-1CAA-CA7A-AD3518618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BB6F86F-86F9-7CD6-2122-9597D4FC0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D79-17B2-4F4F-843E-B09C7147DE7A}" type="datetimeFigureOut">
              <a:rPr lang="el-GR" smtClean="0"/>
              <a:t>3/2/2023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DF05E90-2715-3531-8D56-EA10C9881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EE2F27D-0500-D4B9-F837-934B02EB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D751-9EBC-4DB2-86B5-6C2D78AEF5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763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48C2208-1878-1941-AED7-E61DEC11B7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4B2D518-8509-897C-2634-605333083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80B2445-74C0-A8D1-CC0F-67769E167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D79-17B2-4F4F-843E-B09C7147DE7A}" type="datetimeFigureOut">
              <a:rPr lang="el-GR" smtClean="0"/>
              <a:t>3/2/2023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31AFBC3-7EC4-4C50-5DAF-2EB410A7F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46C17CE-B22E-A406-A658-F053D4127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D751-9EBC-4DB2-86B5-6C2D78AEF5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476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8A25B0-5008-29D2-6EE7-2E60B41F7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2012BD-B6AC-DF9E-90E1-52000EC01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208EBB6-E889-26C3-17F8-3907D9A2F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D79-17B2-4F4F-843E-B09C7147DE7A}" type="datetimeFigureOut">
              <a:rPr lang="el-GR" smtClean="0"/>
              <a:t>3/2/2023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FBA8AA7-2495-1049-92CD-434B346B3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04E1F98-E6B3-9E71-B792-4647C4FE7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D751-9EBC-4DB2-86B5-6C2D78AEF5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4584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0596F1-640E-74ED-C384-E0CE49846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26EFF7F-D254-A9D3-CC3C-2C421F5C6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A169CD3-B39A-0F5B-813A-F20E71FEE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D79-17B2-4F4F-843E-B09C7147DE7A}" type="datetimeFigureOut">
              <a:rPr lang="el-GR" smtClean="0"/>
              <a:t>3/2/2023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A7E58BF-6B16-2346-0F27-6B4AA6E43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568040E-3692-484F-0D71-91922305F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D751-9EBC-4DB2-86B5-6C2D78AEF5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454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39A47C-6CF8-B1A5-82BE-D9F764D2C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8441ADE-ACCB-692F-57F0-0ADB04C25E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C017D1-8252-CDB5-B8DA-5D8E0E7BA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8C24172-E43E-AC19-6F8E-C29A0114C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D79-17B2-4F4F-843E-B09C7147DE7A}" type="datetimeFigureOut">
              <a:rPr lang="el-GR" smtClean="0"/>
              <a:t>3/2/2023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B4683EC-786B-0CE4-8145-5C995218D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37736F5-3914-723B-2A19-E2AD6CC6A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D751-9EBC-4DB2-86B5-6C2D78AEF5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111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C1152E-4B4C-B4C9-3583-961702E22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F312DC3-5DDF-9C9E-1AE5-7289DF3A5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02231E1-F26C-1F45-A63A-5716C9F6C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B2119C5-D377-E3C0-A3C4-EC7C783495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05B7321-6109-B024-A449-B984BB3E3C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1E84DD4-AAA5-5403-A9F4-9FCC4A133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D79-17B2-4F4F-843E-B09C7147DE7A}" type="datetimeFigureOut">
              <a:rPr lang="el-GR" smtClean="0"/>
              <a:t>3/2/2023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B172397-6A33-8403-61D9-E123E9F3A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3E0C9C7-786D-D43A-102C-BFF63ECD7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D751-9EBC-4DB2-86B5-6C2D78AEF5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056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971B5B-5EDD-2CB9-43C1-6A14EDC17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EBDD779-11C8-478E-F64F-C80ADA170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D79-17B2-4F4F-843E-B09C7147DE7A}" type="datetimeFigureOut">
              <a:rPr lang="el-GR" smtClean="0"/>
              <a:t>3/2/2023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9E939E5-9849-88AE-1215-2456FB663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1F013FE-F4A1-3594-290B-E3F5462A0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D751-9EBC-4DB2-86B5-6C2D78AEF5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273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34E990C-7DAB-4D69-D57B-2D4B0D9CA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D79-17B2-4F4F-843E-B09C7147DE7A}" type="datetimeFigureOut">
              <a:rPr lang="el-GR" smtClean="0"/>
              <a:t>3/2/2023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4F112EC-3B9F-8224-0358-5B585C1F1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51D33F1-B728-993A-3B42-65F19EB5A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D751-9EBC-4DB2-86B5-6C2D78AEF5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843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8DEABB-65FA-3C4D-4B89-B0F18C460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2C6CD84-FE25-4CFD-C28E-42B00942E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526AF7-39AA-60F1-0B3B-D90F47753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C06DF44-3D53-86E0-ED3F-C0FA58BF9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D79-17B2-4F4F-843E-B09C7147DE7A}" type="datetimeFigureOut">
              <a:rPr lang="el-GR" smtClean="0"/>
              <a:t>3/2/2023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F36AAB4-E280-C593-4BF9-D1B9F5630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29D9721-B09D-2BBB-541A-A26D953A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D751-9EBC-4DB2-86B5-6C2D78AEF5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5119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C3BB48-AF5B-7E80-C169-6D109736B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1DBB94E-599A-103E-C543-60954C5FC7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49922F8-C722-54CD-8CC6-90083CA24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75051B9-2373-133D-53CE-3F1A8A257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D79-17B2-4F4F-843E-B09C7147DE7A}" type="datetimeFigureOut">
              <a:rPr lang="el-GR" smtClean="0"/>
              <a:t>3/2/2023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A0B3CBD-0FD9-E4E9-B60D-5E307B037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43C4119-453B-6F6E-0739-3EA407493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D751-9EBC-4DB2-86B5-6C2D78AEF5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2437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2D13503-FB22-2A8C-E84D-0D5D19414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BBBCF69-136A-0773-C6B9-07B6B2BA6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BEA4258-90F9-845D-B842-739E52690F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70D79-17B2-4F4F-843E-B09C7147DE7A}" type="datetimeFigureOut">
              <a:rPr lang="el-GR" smtClean="0"/>
              <a:t>3/2/2023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6B8AE9-ACA7-7E4C-233E-5C4FD1F275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3BF76CE-AEF1-C7A7-1257-5E7B39D13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7D751-9EBC-4DB2-86B5-6C2D78AEF5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5084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3931D8-2483-63E1-EA63-02C1125A56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Marketing Planning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6818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0EF80A-AB3F-8295-6CD4-CD64E09F9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</a:t>
            </a:r>
            <a:r>
              <a:rPr lang="en-US" b="1" baseline="30000" dirty="0"/>
              <a:t>th</a:t>
            </a:r>
            <a:r>
              <a:rPr lang="en-US" b="1" dirty="0"/>
              <a:t> Step Enter to the Market 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DEF6AE-D441-89D9-68F5-2A60FCC1B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Once you have identified what is unique about your business and who your target buyers are, focus on your competition: </a:t>
            </a:r>
          </a:p>
          <a:p>
            <a:pPr algn="just"/>
            <a:r>
              <a:rPr lang="en-US" dirty="0"/>
              <a:t>Identify your direct competitors and learn what they do.  </a:t>
            </a:r>
          </a:p>
          <a:p>
            <a:pPr algn="just"/>
            <a:r>
              <a:rPr lang="en-US" dirty="0"/>
              <a:t>Sharpen your decisions about the best business category and market segment in which to compete.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8530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BC35FA-AEC8-7FFB-1C82-8AC86906C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</a:t>
            </a:r>
            <a:r>
              <a:rPr lang="en-US" b="1" baseline="30000" dirty="0"/>
              <a:t>th</a:t>
            </a:r>
            <a:r>
              <a:rPr lang="en-US" b="1" dirty="0"/>
              <a:t> Step : Forecast Sales  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BEEB9A-6C9B-6751-70AF-8391B2A88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Sales forecasting provides the basis for comparison over a period of time. </a:t>
            </a:r>
          </a:p>
          <a:p>
            <a:pPr marL="0" indent="0" algn="just">
              <a:buNone/>
            </a:pPr>
            <a:r>
              <a:rPr lang="en-US" dirty="0"/>
              <a:t>Market demand is the total volume that could be bought by a defined customer group in, a defined geographical area, in a defined time period, and under a defined marketing program.</a:t>
            </a:r>
          </a:p>
          <a:p>
            <a:pPr marL="0" indent="0">
              <a:buNone/>
            </a:pPr>
            <a:r>
              <a:rPr lang="en-US" dirty="0"/>
              <a:t>You should:</a:t>
            </a:r>
          </a:p>
          <a:p>
            <a:r>
              <a:rPr lang="en-US" dirty="0"/>
              <a:t>Correctly identify and estimate current demand by considering total market potential, market share, and expected sales.</a:t>
            </a:r>
          </a:p>
          <a:p>
            <a:r>
              <a:rPr lang="en-US" dirty="0"/>
              <a:t>Estimate future demand by considering past sales patterns, consumer trends, and overall market projections.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3837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409152-429C-2E0C-EE2E-8FFFE9F9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6</a:t>
            </a:r>
            <a:r>
              <a:rPr lang="en-US" b="1" baseline="30000" dirty="0"/>
              <a:t>th</a:t>
            </a:r>
            <a:r>
              <a:rPr lang="en-US" b="1" dirty="0"/>
              <a:t> Step: Define Your (Marketing) Budget 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F5F075-A2F1-EE29-E006-DE91A77E2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751" y="1380226"/>
            <a:ext cx="10586049" cy="479673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/>
              <a:t>Marketing budgets, especially in small and mid-sized businesses, are often arbitrarily set as either x% of planned revenue or y% over the prior year's marketing budget.</a:t>
            </a:r>
          </a:p>
          <a:p>
            <a:pPr marL="0" indent="0" algn="just">
              <a:buNone/>
            </a:pPr>
            <a:r>
              <a:rPr lang="en-US" dirty="0"/>
              <a:t>Use targeted budgeting to more intelligently set your budget based on company objectives.</a:t>
            </a:r>
          </a:p>
          <a:p>
            <a:pPr marL="0" indent="0" algn="just">
              <a:buNone/>
            </a:pPr>
            <a:r>
              <a:rPr lang="en-US" dirty="0"/>
              <a:t>Answer the following questions: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sz="2600" dirty="0"/>
              <a:t>What previous marketing methods have been most effective?</a:t>
            </a:r>
          </a:p>
          <a:p>
            <a:pPr algn="just"/>
            <a:r>
              <a:rPr lang="en-US" sz="2600" dirty="0"/>
              <a:t>What are your costs compared to sales?</a:t>
            </a:r>
          </a:p>
          <a:p>
            <a:pPr algn="just"/>
            <a:r>
              <a:rPr lang="en-US" sz="2600" dirty="0"/>
              <a:t>What is your cost per customer?</a:t>
            </a:r>
          </a:p>
          <a:p>
            <a:pPr algn="just"/>
            <a:r>
              <a:rPr lang="en-US" sz="2600" dirty="0"/>
              <a:t>What marketing methods will you use to attract new customers?</a:t>
            </a:r>
          </a:p>
          <a:p>
            <a:pPr algn="just"/>
            <a:r>
              <a:rPr lang="en-US" sz="2600" dirty="0"/>
              <a:t>What percentage of profits can you allocate to your marketing campaign? </a:t>
            </a:r>
          </a:p>
          <a:p>
            <a:pPr algn="just"/>
            <a:r>
              <a:rPr lang="en-US" sz="2600" dirty="0"/>
              <a:t>What marketing tools (i.e. - newspapers, magazines, Internet, direct mail, telemarketing, event sponsorships) can you implement within your budget? </a:t>
            </a:r>
          </a:p>
          <a:p>
            <a:pPr algn="just"/>
            <a:r>
              <a:rPr lang="en-US" sz="2600" dirty="0"/>
              <a:t>What methods are you using to test your marketing ideas?</a:t>
            </a:r>
          </a:p>
          <a:p>
            <a:pPr algn="just"/>
            <a:r>
              <a:rPr lang="en-US" sz="2600" dirty="0"/>
              <a:t>What methods are you using to measure results of your marketing campaign?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7457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8C46DE-0A46-E3C3-3D84-BC71841F5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b="1" dirty="0"/>
              <a:t>7</a:t>
            </a:r>
            <a:r>
              <a:rPr lang="en-US" b="1" baseline="30000" dirty="0"/>
              <a:t>th</a:t>
            </a:r>
            <a:r>
              <a:rPr lang="en-US" b="1" dirty="0"/>
              <a:t> Step: Make your market communication Integrate 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AB2E54-30D8-ED71-6201-B4683D9D6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Integrate marketing communication to consolidate marketing tools, approaches, and resources within a company to maximize impact and gain edge over the competition.</a:t>
            </a:r>
          </a:p>
          <a:p>
            <a:pPr marL="0" indent="0" algn="just">
              <a:buNone/>
            </a:pPr>
            <a:r>
              <a:rPr lang="en-US" dirty="0"/>
              <a:t>Build on a "Marketing Mix“ and include the following:</a:t>
            </a:r>
          </a:p>
          <a:p>
            <a:r>
              <a:rPr lang="en-US" dirty="0"/>
              <a:t>4P’s: Product, Price, Promotion, and Place</a:t>
            </a:r>
          </a:p>
          <a:p>
            <a:r>
              <a:rPr lang="en-US" dirty="0"/>
              <a:t>Marketing &amp; Advertising </a:t>
            </a:r>
          </a:p>
          <a:p>
            <a:r>
              <a:rPr lang="en-US" dirty="0"/>
              <a:t>Internet</a:t>
            </a:r>
          </a:p>
          <a:p>
            <a:r>
              <a:rPr lang="en-US" dirty="0"/>
              <a:t>Events</a:t>
            </a:r>
          </a:p>
          <a:p>
            <a:r>
              <a:rPr lang="en-US" dirty="0"/>
              <a:t>Direct </a:t>
            </a:r>
          </a:p>
          <a:p>
            <a:r>
              <a:rPr lang="en-US" dirty="0"/>
              <a:t>Database</a:t>
            </a:r>
          </a:p>
          <a:p>
            <a:r>
              <a:rPr lang="en-US" dirty="0"/>
              <a:t>Public Relations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0427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23F269-DB7B-8803-8504-ACA9DEB02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</a:t>
            </a:r>
            <a:r>
              <a:rPr lang="en-US" baseline="30000" dirty="0"/>
              <a:t>th</a:t>
            </a:r>
            <a:r>
              <a:rPr lang="en-US" dirty="0"/>
              <a:t> Step: Identify your sales channels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838359-09F5-2ADB-4B2C-D50408F9F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Part of the challenge of marketing is figuring out which distribution method to use for your business. </a:t>
            </a:r>
          </a:p>
          <a:p>
            <a:pPr marL="0" indent="0">
              <a:buNone/>
            </a:pPr>
            <a:r>
              <a:rPr lang="en-US" dirty="0"/>
              <a:t>Include all relevant distribution channels: </a:t>
            </a:r>
          </a:p>
          <a:p>
            <a:pPr algn="just"/>
            <a:r>
              <a:rPr lang="en-US" dirty="0"/>
              <a:t>Retail: Stores selling to final consumer buyers (one store, or a chain of stores).</a:t>
            </a:r>
          </a:p>
          <a:p>
            <a:pPr algn="just"/>
            <a:r>
              <a:rPr lang="en-US" dirty="0"/>
              <a:t>Wholesale: An intermediary distribution channel that usually sells to retail stores.</a:t>
            </a:r>
          </a:p>
          <a:p>
            <a:pPr algn="just"/>
            <a:r>
              <a:rPr lang="en-US" dirty="0"/>
              <a:t>Direct mail: Generally catalog merchants that sell directly to consumers.</a:t>
            </a:r>
          </a:p>
          <a:p>
            <a:pPr algn="just"/>
            <a:r>
              <a:rPr lang="en-US" dirty="0"/>
              <a:t>Telemarketing: Merchants selling directly to consumer buyers at retail via phones.</a:t>
            </a:r>
          </a:p>
          <a:p>
            <a:pPr algn="just"/>
            <a:r>
              <a:rPr lang="en-US" dirty="0"/>
              <a:t>Cyber-Marketing: Merchants selling directly to consumer buyers at retail prices, or business-to-business products and services at wholesale prices via computer networks.</a:t>
            </a:r>
          </a:p>
          <a:p>
            <a:pPr algn="just"/>
            <a:r>
              <a:rPr lang="en-US" dirty="0"/>
              <a:t>Sales force: Salaried employees of a company or independent commissioned representatives who usually sell products for more than one company.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6733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4EBF41-0212-202A-1966-F12CCB5E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9</a:t>
            </a:r>
            <a:r>
              <a:rPr lang="en-US" baseline="30000" dirty="0"/>
              <a:t>th</a:t>
            </a:r>
            <a:r>
              <a:rPr lang="en-US" dirty="0"/>
              <a:t>: Track Marketing Activities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572016-36A1-D7ED-D926-93FB8A896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377" y="1423358"/>
            <a:ext cx="10577423" cy="475360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/>
              <a:t>Tracking helps monitor the effectiveness of each marketing activity and is especially helpful with your overall program evaluation.</a:t>
            </a:r>
          </a:p>
          <a:p>
            <a:pPr marL="0" indent="0" algn="just">
              <a:buNone/>
            </a:pPr>
            <a:r>
              <a:rPr lang="en-US" dirty="0"/>
              <a:t>Include procedures for tracking each type of marketing activity you are using. </a:t>
            </a:r>
          </a:p>
          <a:p>
            <a:pPr marL="0" indent="0" algn="just">
              <a:buNone/>
            </a:pPr>
            <a:r>
              <a:rPr lang="en-US" dirty="0"/>
              <a:t>Some examples are:</a:t>
            </a:r>
          </a:p>
          <a:p>
            <a:pPr algn="just"/>
            <a:r>
              <a:rPr lang="en-US" dirty="0"/>
              <a:t>Display advertising: With traditional consumer publications, tracking can be done through the use of different phone numbers, special offers (specific to that advertisement or publication), or reference to a specific department.</a:t>
            </a:r>
          </a:p>
          <a:p>
            <a:pPr algn="just"/>
            <a:r>
              <a:rPr lang="en-US" dirty="0"/>
              <a:t>Internet marketing: Usually, this is easily tracked by monitoring web traffic.</a:t>
            </a:r>
          </a:p>
          <a:p>
            <a:pPr algn="just"/>
            <a:r>
              <a:rPr lang="en-US" dirty="0"/>
              <a:t>Trade shows: A trade show’s effectiveness can be tracked by collecting the right information at the show and following up on it.</a:t>
            </a:r>
          </a:p>
          <a:p>
            <a:pPr algn="just"/>
            <a:r>
              <a:rPr lang="en-US" dirty="0"/>
              <a:t>Database: Before your Marketing Plan is kicked off, make sure you have the database structure in place to record this information.</a:t>
            </a:r>
          </a:p>
          <a:p>
            <a:pPr algn="just"/>
            <a:r>
              <a:rPr lang="en-US" dirty="0"/>
              <a:t>The tabulated results and customer information is very valuable information.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8812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E414B9-C14E-0190-6B5D-12D246207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10th and final step: Evaluate Your Progress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C66EE8E-6529-F7F6-1BCE-E10816E14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Identify how you will measure your success and in what ways your objectives have been met. Then, use these metrics to determine the success of your marketing efforts. </a:t>
            </a:r>
          </a:p>
          <a:p>
            <a:pPr marL="0" indent="0">
              <a:buNone/>
            </a:pPr>
            <a:r>
              <a:rPr lang="en-US" dirty="0"/>
              <a:t>Answer the following questions: </a:t>
            </a:r>
          </a:p>
          <a:p>
            <a:r>
              <a:rPr lang="en-US" dirty="0"/>
              <a:t>Did we reach our goals? </a:t>
            </a:r>
          </a:p>
          <a:p>
            <a:r>
              <a:rPr lang="en-US" dirty="0"/>
              <a:t>Was the marketing campaign successful? </a:t>
            </a:r>
          </a:p>
          <a:p>
            <a:r>
              <a:rPr lang="en-US" dirty="0"/>
              <a:t>Were we able to determine Return on Investment (ROI)? </a:t>
            </a:r>
          </a:p>
          <a:p>
            <a:r>
              <a:rPr lang="en-US" dirty="0"/>
              <a:t>Did our efforts result in conversion? In other words, were we able to convert an inquirer to a visitor, a visitor to a customer? </a:t>
            </a:r>
          </a:p>
          <a:p>
            <a:r>
              <a:rPr lang="en-US" dirty="0"/>
              <a:t>Can we utilize our database to survey, capture additional information, or establish a more comprehensive customer relationship program?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2941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719A47-8912-BEA8-543C-B29A39D44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Also: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42206E-9B58-0C92-A116-0466DC569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SWOT analysis presentation in </a:t>
            </a:r>
            <a:r>
              <a:rPr lang="en-US"/>
              <a:t>detail .</a:t>
            </a:r>
            <a:endParaRPr lang="en-US" dirty="0"/>
          </a:p>
          <a:p>
            <a:endParaRPr lang="en-US" dirty="0"/>
          </a:p>
          <a:p>
            <a:r>
              <a:rPr lang="en-US" dirty="0"/>
              <a:t>Read Buyer’s personas presentation.</a:t>
            </a:r>
          </a:p>
          <a:p>
            <a:endParaRPr lang="en-US" dirty="0"/>
          </a:p>
          <a:p>
            <a:r>
              <a:rPr lang="en-US" dirty="0"/>
              <a:t>Make your Own Marketing Plan using attached template.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69789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E60F6D-852C-85C3-8153-9545B9DD3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Marketing Plan ? 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A96681-A558-0C77-1DEB-C760F696A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717" y="1532327"/>
            <a:ext cx="10515600" cy="4351338"/>
          </a:xfrm>
        </p:spPr>
        <p:txBody>
          <a:bodyPr/>
          <a:lstStyle/>
          <a:p>
            <a:r>
              <a:rPr lang="en-US" dirty="0"/>
              <a:t>A Marketing Plan is at the core of directing and coordinating all marketing efforts within a firm.</a:t>
            </a:r>
          </a:p>
          <a:p>
            <a:r>
              <a:rPr lang="en-US" dirty="0"/>
              <a:t>It usually operates at two levels, strategic and tactical: strategic to identify the overall market play and tactical to execute on the marketing plan.</a:t>
            </a:r>
          </a:p>
          <a:p>
            <a:r>
              <a:rPr lang="en-US" dirty="0"/>
              <a:t>A Marketing Plan does not need to be long or expensive to put together.  If it is carefully researched, thoughtfully considered, and evaluated, it will help your firm achieve its goals.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1358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E60F6D-852C-85C3-8153-9545B9DD3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Marketing Plan ? 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A96681-A558-0C77-1DEB-C760F696A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717" y="153232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Marketing Plan:</a:t>
            </a:r>
          </a:p>
          <a:p>
            <a:r>
              <a:rPr lang="en-US" dirty="0"/>
              <a:t>Allows you to analyze your current situation, describe your business, and define your customer base.</a:t>
            </a:r>
          </a:p>
          <a:p>
            <a:r>
              <a:rPr lang="en-US" dirty="0"/>
              <a:t>Helps you to strategize your market entry, identify your sales channels, and integrate your marketing communications for maximum efficiency.</a:t>
            </a:r>
          </a:p>
          <a:p>
            <a:r>
              <a:rPr lang="en-US" dirty="0"/>
              <a:t>Gives you a means of evaluating your progress.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0280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C3F298-8B81-3E30-379B-D2FEB1466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871" y="106333"/>
            <a:ext cx="10515600" cy="1325563"/>
          </a:xfrm>
        </p:spPr>
        <p:txBody>
          <a:bodyPr/>
          <a:lstStyle/>
          <a:p>
            <a:r>
              <a:rPr lang="en-US" b="1" dirty="0"/>
              <a:t>Good practices on Marketing Planning 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E35DB1-7D80-12E7-79C5-DFA04F10A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60" y="125333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 good Marketing Plan details what you want to accomplish and helps you meet your objectives. </a:t>
            </a:r>
          </a:p>
          <a:p>
            <a:pPr marL="0" indent="0">
              <a:buNone/>
            </a:pPr>
            <a:r>
              <a:rPr lang="en-US" dirty="0"/>
              <a:t>A Marketing Plan should:</a:t>
            </a:r>
          </a:p>
          <a:p>
            <a:r>
              <a:rPr lang="en-US" dirty="0"/>
              <a:t>Explain (from an internal perspective) the impact and results of past marketing decisions.</a:t>
            </a:r>
          </a:p>
          <a:p>
            <a:r>
              <a:rPr lang="en-US" dirty="0"/>
              <a:t>Explain the external market in which the business is competing.</a:t>
            </a:r>
          </a:p>
          <a:p>
            <a:r>
              <a:rPr lang="en-US" dirty="0"/>
              <a:t>Set goals and provide direction for future marketing efforts. </a:t>
            </a:r>
          </a:p>
          <a:p>
            <a:r>
              <a:rPr lang="en-US" dirty="0"/>
              <a:t>Set clear, realistic, and measurable targets.</a:t>
            </a:r>
          </a:p>
          <a:p>
            <a:r>
              <a:rPr lang="en-US" dirty="0"/>
              <a:t>Include deadlines for meeting those targets.</a:t>
            </a:r>
          </a:p>
          <a:p>
            <a:r>
              <a:rPr lang="en-US" dirty="0"/>
              <a:t>Provide a budget for all marketing activities.</a:t>
            </a:r>
          </a:p>
          <a:p>
            <a:r>
              <a:rPr lang="en-US" dirty="0"/>
              <a:t>Specify accountability and measures for all activities.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49798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B19CCB-BCF3-86B8-8E48-250096604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Planning Process </a:t>
            </a:r>
            <a:endParaRPr lang="el-GR" b="1" dirty="0"/>
          </a:p>
        </p:txBody>
      </p:sp>
      <p:sp useBgFill="1">
        <p:nvSpPr>
          <p:cNvPr id="8" name="Rectangle 10">
            <a:extLst>
              <a:ext uri="{FF2B5EF4-FFF2-40B4-BE49-F238E27FC236}">
                <a16:creationId xmlns:a16="http://schemas.microsoft.com/office/drawing/2014/main" id="{865D4A9E-B77E-EB6B-96A9-BB0147D6ED5E}"/>
              </a:ext>
            </a:extLst>
          </p:cNvPr>
          <p:cNvSpPr/>
          <p:nvPr/>
        </p:nvSpPr>
        <p:spPr>
          <a:xfrm>
            <a:off x="7305675" y="1825625"/>
            <a:ext cx="4048125" cy="4248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E4A907E1-8074-FAAC-2817-E91C9F77CF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9099829"/>
              </p:ext>
            </p:extLst>
          </p:nvPr>
        </p:nvGraphicFramePr>
        <p:xfrm>
          <a:off x="7520370" y="2690450"/>
          <a:ext cx="3633116" cy="3190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6079CF7-1613-5C29-B1CA-9ED2A2F1DC37}"/>
              </a:ext>
            </a:extLst>
          </p:cNvPr>
          <p:cNvSpPr txBox="1"/>
          <p:nvPr/>
        </p:nvSpPr>
        <p:spPr>
          <a:xfrm>
            <a:off x="7737475" y="2120900"/>
            <a:ext cx="33750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tx2"/>
                </a:solidFill>
                <a:latin typeface="+mn-lt"/>
                <a:cs typeface="Arial" charset="0"/>
              </a:rPr>
              <a:t>Feedback and Control Process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2BC8A18-E966-6289-E006-1A606AC2555C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6267161" cy="4419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l-GR" sz="2000" dirty="0"/>
              <a:t>You can create and implement your own Marketing Plan. </a:t>
            </a:r>
          </a:p>
          <a:p>
            <a:r>
              <a:rPr lang="en-US" altLang="el-GR" sz="2000" dirty="0"/>
              <a:t>Some major steps involved in this process are:</a:t>
            </a:r>
          </a:p>
          <a:p>
            <a:pPr lvl="1"/>
            <a:r>
              <a:rPr lang="en-US" altLang="el-GR" sz="1800" dirty="0"/>
              <a:t>Planning</a:t>
            </a:r>
          </a:p>
          <a:p>
            <a:pPr lvl="2"/>
            <a:r>
              <a:rPr lang="en-US" altLang="el-GR" sz="1600" dirty="0"/>
              <a:t>Define your corporate mission</a:t>
            </a:r>
          </a:p>
          <a:p>
            <a:pPr lvl="2"/>
            <a:r>
              <a:rPr lang="en-US" altLang="el-GR" sz="1600" dirty="0"/>
              <a:t>Establish business units</a:t>
            </a:r>
          </a:p>
          <a:p>
            <a:pPr lvl="2"/>
            <a:r>
              <a:rPr lang="en-US" altLang="el-GR" sz="1600" dirty="0"/>
              <a:t>Assign resources to business units</a:t>
            </a:r>
          </a:p>
          <a:p>
            <a:pPr lvl="2"/>
            <a:r>
              <a:rPr lang="en-US" altLang="el-GR" sz="1600" dirty="0"/>
              <a:t>Assess growth opportunities</a:t>
            </a:r>
          </a:p>
          <a:p>
            <a:pPr lvl="1"/>
            <a:r>
              <a:rPr lang="en-US" altLang="el-GR" sz="1800" dirty="0"/>
              <a:t>Implementing</a:t>
            </a:r>
          </a:p>
          <a:p>
            <a:pPr lvl="1"/>
            <a:r>
              <a:rPr lang="en-US" altLang="el-GR" sz="1800" dirty="0"/>
              <a:t>Gaining Feedback and Control</a:t>
            </a:r>
          </a:p>
          <a:p>
            <a:pPr lvl="2"/>
            <a:r>
              <a:rPr lang="en-US" altLang="el-GR" sz="1600" dirty="0"/>
              <a:t>Measuring results</a:t>
            </a:r>
          </a:p>
          <a:p>
            <a:pPr lvl="2"/>
            <a:r>
              <a:rPr lang="en-US" altLang="el-GR" sz="1600" dirty="0"/>
              <a:t>Diagnosing results</a:t>
            </a:r>
          </a:p>
          <a:p>
            <a:pPr lvl="2"/>
            <a:r>
              <a:rPr lang="en-US" altLang="el-GR" sz="1600" dirty="0"/>
              <a:t>Taking corrective action</a:t>
            </a:r>
          </a:p>
          <a:p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1815312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716CB5-057D-4CCC-C734-64DBEF8D6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Marketing Planning : Critical questions 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A0C8F1-9A4F-F683-AE3A-2DE140B3E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Ask yourself these five critical questions: </a:t>
            </a:r>
          </a:p>
          <a:p>
            <a:pPr algn="just"/>
            <a:r>
              <a:rPr lang="en-US" dirty="0"/>
              <a:t>What is unique about your business idea? What is the general need that your product or service aims to meet?</a:t>
            </a:r>
          </a:p>
          <a:p>
            <a:pPr algn="just"/>
            <a:r>
              <a:rPr lang="en-US" dirty="0"/>
              <a:t>Who is your target buyer? Who buys your product or service now, and who do you really want to sell to?</a:t>
            </a:r>
          </a:p>
          <a:p>
            <a:pPr algn="just"/>
            <a:r>
              <a:rPr lang="en-US" dirty="0"/>
              <a:t>Who are your competitors? How can your small business effectively compete in your chosen market?</a:t>
            </a:r>
          </a:p>
          <a:p>
            <a:pPr algn="just"/>
            <a:r>
              <a:rPr lang="en-US" dirty="0"/>
              <a:t>What positioning message do you want to communicate to your target buyers? How can you position your business or product to let people know about your product?</a:t>
            </a:r>
          </a:p>
          <a:p>
            <a:pPr algn="just"/>
            <a:r>
              <a:rPr lang="en-US" dirty="0"/>
              <a:t>What is your sales strategy? How will you get your product or service in the hands of your customers?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92368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E15997-F781-56E5-89BE-43D64B09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Step: </a:t>
            </a:r>
            <a:r>
              <a:rPr lang="en-US" altLang="el-GR" b="1" dirty="0"/>
              <a:t>Describe Your Business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816F30-CE4E-793A-9EE1-80F3596B6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/>
              <a:t>Small businesses owners often describe themselves by their product or services; however, business must be viewed as a customer-satisfying process, not goods-producing.</a:t>
            </a:r>
          </a:p>
          <a:p>
            <a:pPr marL="0" indent="0">
              <a:buNone/>
            </a:pPr>
            <a:r>
              <a:rPr lang="en-US" dirty="0"/>
              <a:t>Describe your business in detail and clearly identify goals and objectives. </a:t>
            </a:r>
          </a:p>
          <a:p>
            <a:pPr marL="0" indent="0">
              <a:buNone/>
            </a:pPr>
            <a:r>
              <a:rPr lang="en-US" dirty="0"/>
              <a:t>Answer the following questions:</a:t>
            </a:r>
          </a:p>
          <a:p>
            <a:r>
              <a:rPr lang="en-US" dirty="0"/>
              <a:t>What is your product or service? </a:t>
            </a:r>
          </a:p>
          <a:p>
            <a:r>
              <a:rPr lang="en-US" dirty="0"/>
              <a:t>How will your product benefit the customer? </a:t>
            </a:r>
          </a:p>
          <a:p>
            <a:r>
              <a:rPr lang="en-US" dirty="0"/>
              <a:t>What is different about the product your business is offering?</a:t>
            </a:r>
          </a:p>
          <a:p>
            <a:r>
              <a:rPr lang="en-US" dirty="0"/>
              <a:t>Is it a new business, a takeover, or an expansion?</a:t>
            </a:r>
          </a:p>
          <a:p>
            <a:r>
              <a:rPr lang="en-US" dirty="0"/>
              <a:t>Why will your business be profitable?</a:t>
            </a:r>
          </a:p>
          <a:p>
            <a:r>
              <a:rPr lang="en-US" dirty="0"/>
              <a:t>What are the growth opportunities? </a:t>
            </a:r>
          </a:p>
          <a:p>
            <a:r>
              <a:rPr lang="en-US" dirty="0"/>
              <a:t>What is your geographic marketing area?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6092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CF964D-01E2-33B6-602E-03F415EEC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Step: Conduct a Situation Analysis</a:t>
            </a:r>
            <a:endParaRPr lang="el-GR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66688E8-F859-E365-DFAE-5A86A4191749}"/>
              </a:ext>
            </a:extLst>
          </p:cNvPr>
          <p:cNvSpPr txBox="1">
            <a:spLocks/>
          </p:cNvSpPr>
          <p:nvPr/>
        </p:nvSpPr>
        <p:spPr bwMode="auto">
          <a:xfrm>
            <a:off x="457200" y="3832225"/>
            <a:ext cx="8277225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75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83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3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2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8975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el-GR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Strengths</a:t>
            </a:r>
            <a:r>
              <a:rPr kumimoji="0" lang="en-US" altLang="el-GR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assets or a resources that can be used to improve your business’ competitive position.</a:t>
            </a:r>
          </a:p>
          <a:p>
            <a:pPr marL="688975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el-GR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Weaknesses</a:t>
            </a:r>
            <a:r>
              <a:rPr kumimoji="0" lang="en-US" altLang="el-GR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resources or capabilities that may cause your business to have a less competitive position.</a:t>
            </a:r>
          </a:p>
          <a:p>
            <a:pPr marL="688975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el-GR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Opportunities</a:t>
            </a:r>
            <a:r>
              <a:rPr kumimoji="0" lang="en-US" altLang="el-GR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situations or conditions arising from a business’ strengths, or set of positive externalities.</a:t>
            </a:r>
          </a:p>
          <a:p>
            <a:pPr marL="688975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el-GR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Threats</a:t>
            </a:r>
            <a:r>
              <a:rPr kumimoji="0" lang="en-US" altLang="el-GR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problems that focus on your weaknesses and which can create a potentially negative situation.</a:t>
            </a:r>
          </a:p>
        </p:txBody>
      </p:sp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240D70D2-1BF0-CA07-8188-5677A96118AF}"/>
              </a:ext>
            </a:extLst>
          </p:cNvPr>
          <p:cNvGraphicFramePr>
            <a:graphicFrameLocks noGrp="1"/>
          </p:cNvGraphicFramePr>
          <p:nvPr/>
        </p:nvGraphicFramePr>
        <p:xfrm>
          <a:off x="6319838" y="1546225"/>
          <a:ext cx="2595562" cy="2312988"/>
        </p:xfrm>
        <a:graphic>
          <a:graphicData uri="http://schemas.openxmlformats.org/drawingml/2006/table">
            <a:tbl>
              <a:tblPr/>
              <a:tblGrid>
                <a:gridCol w="132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546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Strengths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7" marR="68587" marT="0" marB="0" anchor="ctr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Weaknesses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7" marR="68587" marT="0" marB="0"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C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83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Opportunities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7" marR="68587" marT="0" marB="0" anchor="ctr">
                    <a:lnL>
                      <a:noFill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Threats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7" marR="68587" marT="0" marB="0"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B11FEBF-7825-BA12-C228-ADBDCF945E91}"/>
              </a:ext>
            </a:extLst>
          </p:cNvPr>
          <p:cNvSpPr txBox="1">
            <a:spLocks/>
          </p:cNvSpPr>
          <p:nvPr/>
        </p:nvSpPr>
        <p:spPr bwMode="auto">
          <a:xfrm>
            <a:off x="458788" y="1530350"/>
            <a:ext cx="5686425" cy="239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A situation analysis details the context for your marketing efforts by considering internal and external factors that could influence your marketing strategy.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This section of the plan could include a SWOT analysis to summarize your Strengths, Weaknesses, Opportunities and Threats.</a:t>
            </a:r>
            <a:endParaRPr lang="en-US" altLang="el-GR" sz="24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208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47C526-6620-DC33-F513-4E70F6829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</a:t>
            </a:r>
            <a:r>
              <a:rPr lang="en-US" b="1" baseline="30000" dirty="0"/>
              <a:t>rd</a:t>
            </a:r>
            <a:r>
              <a:rPr lang="en-US" b="1" dirty="0"/>
              <a:t> Step: Define your market 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0A41E4-6C62-45DA-D048-0E791098B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/>
              <a:t>Defining your market does not need to be a difficult process. You do not need a huge market base, but you need to be realistic and your market needs to be well-defined. </a:t>
            </a:r>
          </a:p>
          <a:p>
            <a:pPr algn="just"/>
            <a:r>
              <a:rPr lang="en-US" dirty="0"/>
              <a:t>Who are your competitors, and who do they target?</a:t>
            </a:r>
          </a:p>
          <a:p>
            <a:pPr algn="just"/>
            <a:r>
              <a:rPr lang="en-US" dirty="0"/>
              <a:t>Who is your perfect customer and client base?</a:t>
            </a:r>
          </a:p>
          <a:p>
            <a:pPr algn="just"/>
            <a:r>
              <a:rPr lang="en-US" dirty="0"/>
              <a:t>What is your current customer base (in terms of age, sex, income, and geographic location)?</a:t>
            </a:r>
          </a:p>
          <a:p>
            <a:pPr algn="just"/>
            <a:r>
              <a:rPr lang="en-US" dirty="0"/>
              <a:t>What habits do your customers and potential customers share? Where do they shop, what do they read, watch, listen to?</a:t>
            </a:r>
          </a:p>
          <a:p>
            <a:pPr algn="just"/>
            <a:r>
              <a:rPr lang="en-US" dirty="0"/>
              <a:t>What prospective customers are you currently not reaching? How can you reach them?</a:t>
            </a:r>
          </a:p>
          <a:p>
            <a:pPr algn="just"/>
            <a:r>
              <a:rPr lang="en-US" dirty="0"/>
              <a:t>What qualities do your customers value most about your product or service? Do they value selection, convenience, service, reliability, availability, or affordability? </a:t>
            </a:r>
          </a:p>
          <a:p>
            <a:pPr algn="just"/>
            <a:r>
              <a:rPr lang="en-US" dirty="0"/>
              <a:t>What qualities about your product or service do you need to improve? How can they be adjusted to serve your customers better?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543860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1628</Words>
  <Application>Microsoft Office PowerPoint</Application>
  <PresentationFormat>Ευρεία οθόνη</PresentationFormat>
  <Paragraphs>142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Θέμα του Office</vt:lpstr>
      <vt:lpstr>Introduction to Marketing Planning</vt:lpstr>
      <vt:lpstr>What is Marketing Plan ? </vt:lpstr>
      <vt:lpstr>What is Marketing Plan ? </vt:lpstr>
      <vt:lpstr>Good practices on Marketing Planning </vt:lpstr>
      <vt:lpstr>Planning Process </vt:lpstr>
      <vt:lpstr>Marketing Planning : Critical questions </vt:lpstr>
      <vt:lpstr>1st Step: Describe Your Business</vt:lpstr>
      <vt:lpstr>2nd Step: Conduct a Situation Analysis</vt:lpstr>
      <vt:lpstr>3rd Step: Define your market </vt:lpstr>
      <vt:lpstr>4th Step Enter to the Market </vt:lpstr>
      <vt:lpstr>5th Step : Forecast Sales  </vt:lpstr>
      <vt:lpstr>6th Step: Define Your (Marketing) Budget </vt:lpstr>
      <vt:lpstr>7th Step: Make your market communication Integrate </vt:lpstr>
      <vt:lpstr>8th Step: Identify your sales channels </vt:lpstr>
      <vt:lpstr>Step 9th: Track Marketing Activities</vt:lpstr>
      <vt:lpstr>10th and final step: Evaluate Your Progress</vt:lpstr>
      <vt:lpstr>Also: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Marketing Planning</dc:title>
  <dc:creator>Dimitrios Dapontas</dc:creator>
  <cp:lastModifiedBy>Dimitrios Dapontas</cp:lastModifiedBy>
  <cp:revision>2</cp:revision>
  <dcterms:created xsi:type="dcterms:W3CDTF">2023-02-02T14:25:34Z</dcterms:created>
  <dcterms:modified xsi:type="dcterms:W3CDTF">2023-02-03T07:06:33Z</dcterms:modified>
</cp:coreProperties>
</file>